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5" r:id="rId2"/>
    <p:sldId id="287" r:id="rId3"/>
    <p:sldId id="288" r:id="rId4"/>
    <p:sldId id="286" r:id="rId5"/>
    <p:sldId id="289" r:id="rId6"/>
    <p:sldId id="270" r:id="rId7"/>
    <p:sldId id="274" r:id="rId8"/>
    <p:sldId id="260" r:id="rId9"/>
    <p:sldId id="261" r:id="rId10"/>
    <p:sldId id="290" r:id="rId11"/>
    <p:sldId id="265" r:id="rId12"/>
    <p:sldId id="291" r:id="rId13"/>
    <p:sldId id="266" r:id="rId14"/>
    <p:sldId id="267" r:id="rId15"/>
    <p:sldId id="271" r:id="rId16"/>
    <p:sldId id="262" r:id="rId17"/>
    <p:sldId id="264" r:id="rId18"/>
    <p:sldId id="272" r:id="rId19"/>
    <p:sldId id="268" r:id="rId20"/>
    <p:sldId id="273" r:id="rId21"/>
    <p:sldId id="263" r:id="rId22"/>
    <p:sldId id="284" r:id="rId23"/>
    <p:sldId id="280" r:id="rId24"/>
    <p:sldId id="281" r:id="rId25"/>
    <p:sldId id="282" r:id="rId26"/>
    <p:sldId id="276" r:id="rId27"/>
    <p:sldId id="277" r:id="rId28"/>
    <p:sldId id="278" r:id="rId29"/>
    <p:sldId id="283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E8B2EC"/>
    <a:srgbClr val="FF66FF"/>
    <a:srgbClr val="FF00FF"/>
    <a:srgbClr val="008080"/>
    <a:srgbClr val="FF3300"/>
    <a:srgbClr val="3399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>
      <p:cViewPr varScale="1">
        <p:scale>
          <a:sx n="71" d="100"/>
          <a:sy n="71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27CF-10E4-4890-8513-206CAAE06704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36F2-330D-4C4D-9ECF-6FA574F5A91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2674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5962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62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741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936F2-330D-4C4D-9ECF-6FA574F5A916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97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05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5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1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4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61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93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02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7613-8915-42BA-AE93-6B5B85823A6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FAE8-56B2-44BA-8AEB-D24436CA76D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rd.yahoo.co.jp/o/image/SIG=137r6ash1/EXP=1359784446;_ylc=X3IDMgRmc3QDMARpZHgDMARvaWQDQU5kOUdjUU5mNk1ndl9HVUVLSUxuVzdKeHJkdTg0MGN3UEp0UFMtUUJob3E5amwtdnl2ZlNkcHpZREJkR3E4BHADNWFTbjZadXEEcG9zAzQzBHNlYwNzaHcEc2xrA3Jp/*-http%3A/chikyu-no-cocolo.cocolog-nifty.com/blog/2011/01/18/photo/2011/1/yukika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62612" cy="688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412" y="728640"/>
            <a:ext cx="8712127" cy="1470025"/>
          </a:xfr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The Usage of Snowfall’s Data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424" y="4599156"/>
            <a:ext cx="8641152" cy="1754326"/>
          </a:xfrm>
          <a:prstGeom prst="rect">
            <a:avLst/>
          </a:prstGeo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prstClr val="white"/>
                </a:solidFill>
              </a:rPr>
              <a:t>Before </a:t>
            </a:r>
            <a:r>
              <a:rPr lang="en-US" altLang="ja-JP" sz="3600" b="1" dirty="0" smtClean="0">
                <a:solidFill>
                  <a:prstClr val="white"/>
                </a:solidFill>
              </a:rPr>
              <a:t>I talk </a:t>
            </a:r>
            <a:r>
              <a:rPr lang="en-US" altLang="ja-JP" sz="3600" b="1" dirty="0">
                <a:solidFill>
                  <a:prstClr val="white"/>
                </a:solidFill>
              </a:rPr>
              <a:t>about </a:t>
            </a:r>
            <a:r>
              <a:rPr lang="en-US" altLang="ja-JP" sz="3600" b="1" dirty="0" smtClean="0">
                <a:solidFill>
                  <a:prstClr val="white"/>
                </a:solidFill>
              </a:rPr>
              <a:t>tornadoes, </a:t>
            </a:r>
            <a:r>
              <a:rPr lang="en-US" altLang="ja-JP" sz="3600" b="1" dirty="0">
                <a:solidFill>
                  <a:prstClr val="white"/>
                </a:solidFill>
              </a:rPr>
              <a:t>I want to talk about snowfall. Because each phenomenon </a:t>
            </a:r>
            <a:r>
              <a:rPr lang="en-US" altLang="ja-JP" sz="3600" b="1" dirty="0" smtClean="0">
                <a:solidFill>
                  <a:prstClr val="white"/>
                </a:solidFill>
              </a:rPr>
              <a:t>is </a:t>
            </a:r>
            <a:r>
              <a:rPr lang="en-US" altLang="ja-JP" sz="3600" b="1" dirty="0">
                <a:solidFill>
                  <a:prstClr val="white"/>
                </a:solidFill>
              </a:rPr>
              <a:t>relation to </a:t>
            </a:r>
            <a:r>
              <a:rPr lang="en-US" altLang="ja-JP" sz="3600" b="1" dirty="0">
                <a:solidFill>
                  <a:srgbClr val="FF0000"/>
                </a:solidFill>
              </a:rPr>
              <a:t>atmospheric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stability</a:t>
            </a:r>
            <a:r>
              <a:rPr lang="en-US" altLang="ja-JP" sz="3600" b="1" dirty="0" smtClean="0">
                <a:solidFill>
                  <a:prstClr val="white"/>
                </a:solidFill>
              </a:rPr>
              <a:t>.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1484" y="850640"/>
            <a:ext cx="7578870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I use the word “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Upper air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instead of “</a:t>
            </a:r>
            <a:r>
              <a:rPr lang="en-US" altLang="ja-JP" sz="3600" b="1" dirty="0" err="1" smtClean="0">
                <a:solidFill>
                  <a:schemeClr val="bg1"/>
                </a:solidFill>
              </a:rPr>
              <a:t>500hPa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isopiestic surface”.</a:t>
            </a:r>
          </a:p>
          <a:p>
            <a:r>
              <a:rPr lang="en-US" altLang="ja-JP" sz="3600" b="1" dirty="0">
                <a:solidFill>
                  <a:schemeClr val="bg1"/>
                </a:solidFill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The height of the upper air is</a:t>
            </a: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about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5500m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.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622" y="3969072"/>
            <a:ext cx="7578870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I use the word “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Lower air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instead of “</a:t>
            </a:r>
            <a:r>
              <a:rPr lang="en-US" altLang="ja-JP" sz="3600" b="1" dirty="0" err="1" smtClean="0">
                <a:solidFill>
                  <a:schemeClr val="bg1"/>
                </a:solidFill>
              </a:rPr>
              <a:t>850hPa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isopiestic surface”.</a:t>
            </a:r>
          </a:p>
          <a:p>
            <a:r>
              <a:rPr lang="en-US" altLang="ja-JP" sz="3600" b="1" dirty="0">
                <a:solidFill>
                  <a:schemeClr val="bg1"/>
                </a:solidFill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 The height of the lower air is</a:t>
            </a: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about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1500m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.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28935" y="3244334"/>
            <a:ext cx="1932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50000"/>
                  </a:schemeClr>
                </a:solidFill>
              </a:rPr>
              <a:t>Similarly,</a:t>
            </a:r>
            <a:endParaRPr lang="ja-JP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71520" y="188568"/>
            <a:ext cx="3093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50000"/>
                  </a:schemeClr>
                </a:solidFill>
              </a:rPr>
              <a:t>From this time,</a:t>
            </a:r>
            <a:endParaRPr lang="ja-JP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1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0" y="114039"/>
            <a:ext cx="9034272" cy="62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81628" y="5859324"/>
            <a:ext cx="5850780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This graph shows the relationship between the humidity of upper air and snowfall. 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2812" y="818652"/>
            <a:ext cx="328636" cy="270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57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0" y="114039"/>
            <a:ext cx="9034272" cy="628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1400" y="818652"/>
            <a:ext cx="328636" cy="270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412" y="1178700"/>
            <a:ext cx="8911188" cy="1200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Because </a:t>
            </a:r>
            <a:r>
              <a:rPr lang="en-US" altLang="ja-JP" sz="2400" b="1" dirty="0">
                <a:solidFill>
                  <a:prstClr val="black"/>
                </a:solidFill>
              </a:rPr>
              <a:t>the shape of this line graph is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complicated, </a:t>
            </a:r>
            <a:r>
              <a:rPr lang="en-US" altLang="ja-JP" sz="2400" b="1" dirty="0">
                <a:solidFill>
                  <a:prstClr val="black"/>
                </a:solidFill>
              </a:rPr>
              <a:t>it is difficult for us to understand whether there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is </a:t>
            </a:r>
            <a:r>
              <a:rPr lang="en-US" altLang="ja-JP" sz="2400" b="1" dirty="0">
                <a:solidFill>
                  <a:prstClr val="black"/>
                </a:solidFill>
              </a:rPr>
              <a:t>some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relationship between </a:t>
            </a:r>
            <a:r>
              <a:rPr lang="en-US" altLang="ja-JP" sz="2400" b="1" dirty="0">
                <a:solidFill>
                  <a:prstClr val="black"/>
                </a:solidFill>
              </a:rPr>
              <a:t>these two elements. I want to draw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 scatter </a:t>
            </a:r>
            <a:r>
              <a:rPr lang="en-US" altLang="ja-JP" sz="2400" b="1" dirty="0">
                <a:solidFill>
                  <a:prstClr val="black"/>
                </a:solidFill>
              </a:rPr>
              <a:t>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later.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48" y="98556"/>
            <a:ext cx="8281104" cy="665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81508" y="998676"/>
            <a:ext cx="7561008" cy="15696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This is a graph that shows the relationship between the humidity of lower air and snowfall. Because the shape of this line graph is complicated, I want to draw a scatter diagram later.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1448" y="818652"/>
            <a:ext cx="364202" cy="28803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7306" y="9609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</a:rPr>
              <a:t>％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1413" y="998676"/>
            <a:ext cx="8911188" cy="1200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If the temperature is lower than -30</a:t>
            </a:r>
            <a:r>
              <a:rPr lang="ja-JP" altLang="en-US" sz="2400" b="1" dirty="0">
                <a:solidFill>
                  <a:prstClr val="black"/>
                </a:solidFill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degrees, there is a tendency of much </a:t>
            </a:r>
            <a:r>
              <a:rPr lang="en-US" altLang="ja-JP" sz="2400" b="1" dirty="0">
                <a:solidFill>
                  <a:prstClr val="black"/>
                </a:solidFill>
              </a:rPr>
              <a:t>snowfall.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As </a:t>
            </a:r>
            <a:r>
              <a:rPr lang="en-US" altLang="ja-JP" sz="2400" b="1" dirty="0">
                <a:solidFill>
                  <a:prstClr val="black"/>
                </a:solidFill>
              </a:rPr>
              <a:t>a cold air flows into the sky, an atmospheric condition becomes unstable.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2" y="525331"/>
            <a:ext cx="8969788" cy="62341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251424" y="908664"/>
            <a:ext cx="8551140" cy="2677656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 SSI is the notation “Showalter Stability Index” . </a:t>
            </a:r>
            <a:r>
              <a:rPr lang="en-US" altLang="ja-JP" sz="2400" b="1" dirty="0">
                <a:solidFill>
                  <a:schemeClr val="bg1"/>
                </a:solidFill>
              </a:rPr>
              <a:t>The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value </a:t>
            </a:r>
            <a:r>
              <a:rPr lang="en-US" altLang="ja-JP" sz="2400" b="1" dirty="0">
                <a:solidFill>
                  <a:schemeClr val="bg1"/>
                </a:solidFill>
              </a:rPr>
              <a:t>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SSI measured atmospheric stability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 </a:t>
            </a:r>
            <a:r>
              <a:rPr lang="en-US" altLang="ja-JP" sz="2400" b="1" dirty="0">
                <a:solidFill>
                  <a:schemeClr val="bg1"/>
                </a:solidFill>
              </a:rPr>
              <a:t>Though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calculation </a:t>
            </a:r>
            <a:r>
              <a:rPr lang="en-US" altLang="ja-JP" sz="2400" b="1" dirty="0">
                <a:solidFill>
                  <a:schemeClr val="bg1"/>
                </a:solidFill>
              </a:rPr>
              <a:t>method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of SSI is difficult, the </a:t>
            </a:r>
            <a:r>
              <a:rPr lang="en-US" altLang="ja-JP" sz="2400" b="1" dirty="0">
                <a:solidFill>
                  <a:schemeClr val="bg1"/>
                </a:solidFill>
              </a:rPr>
              <a:t>value is related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to the </a:t>
            </a:r>
            <a:r>
              <a:rPr lang="en-US" altLang="ja-JP" sz="2400" b="1" dirty="0">
                <a:solidFill>
                  <a:schemeClr val="bg1"/>
                </a:solidFill>
              </a:rPr>
              <a:t>temperature of cold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air and humidity. If the value of temperature is low, the atmospheric stability is not good.  And if the ratio of the humidity is high</a:t>
            </a:r>
            <a:r>
              <a:rPr lang="en-US" altLang="ja-JP" sz="2400" b="1" dirty="0">
                <a:solidFill>
                  <a:schemeClr val="bg1"/>
                </a:solidFill>
              </a:rPr>
              <a:t>, the atmospheric stability is not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good either. I could </a:t>
            </a:r>
            <a:r>
              <a:rPr lang="en-US" altLang="ja-JP" sz="2400" b="1" dirty="0">
                <a:solidFill>
                  <a:schemeClr val="bg1"/>
                </a:solidFill>
              </a:rPr>
              <a:t>get the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values </a:t>
            </a:r>
            <a:r>
              <a:rPr lang="en-US" altLang="ja-JP" sz="2400" b="1" dirty="0">
                <a:solidFill>
                  <a:schemeClr val="bg1"/>
                </a:solidFill>
              </a:rPr>
              <a:t>of the SSI from the homepage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</a:rPr>
              <a:t>Wyoming University.</a:t>
            </a:r>
          </a:p>
        </p:txBody>
      </p:sp>
    </p:spTree>
    <p:extLst>
      <p:ext uri="{BB962C8B-B14F-4D97-AF65-F5344CB8AC3E}">
        <p14:creationId xmlns:p14="http://schemas.microsoft.com/office/powerpoint/2010/main" xmlns="" val="34128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2" y="345307"/>
            <a:ext cx="8969788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91496" y="1167095"/>
            <a:ext cx="7831043" cy="830997"/>
          </a:xfrm>
          <a:prstGeom prst="rect">
            <a:avLst/>
          </a:prstGeom>
          <a:solidFill>
            <a:srgbClr val="00206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Generally speaking, if the value of the SSI is low, there is a tendency for much snow to fall.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358724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41436" y="257691"/>
            <a:ext cx="8371116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expresses </a:t>
            </a:r>
            <a:r>
              <a:rPr lang="en-US" altLang="ja-JP" sz="2400" b="1" dirty="0">
                <a:solidFill>
                  <a:prstClr val="black"/>
                </a:solidFill>
              </a:rPr>
              <a:t>the relationship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between </a:t>
            </a:r>
            <a:r>
              <a:rPr lang="en-US" altLang="ja-JP" sz="2400" b="1" dirty="0">
                <a:solidFill>
                  <a:prstClr val="black"/>
                </a:solidFill>
              </a:rPr>
              <a:t>the temperature of upper air and 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amount of snowfall.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22060" y="1628760"/>
            <a:ext cx="3960527" cy="52629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If we see this scatter diagram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we may </a:t>
            </a:r>
            <a:r>
              <a:rPr lang="en-US" altLang="ja-JP" sz="2400" b="1" dirty="0">
                <a:solidFill>
                  <a:schemeClr val="bg1"/>
                </a:solidFill>
              </a:rPr>
              <a:t>think that there is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 negative correlation.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According to the t-test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of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coefficient, we can confirm that there is a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negative </a:t>
            </a:r>
            <a:r>
              <a:rPr lang="en-US" altLang="ja-JP" sz="2400" b="1" dirty="0">
                <a:solidFill>
                  <a:schemeClr val="bg1"/>
                </a:solidFill>
              </a:rPr>
              <a:t>correlation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value of the correlation coefficient is approximately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-0.50. This is not weak enough to indicate a negative correlation I think.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If the temperature of  upper air is low, much snow falls.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1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358724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112073" y="1515033"/>
            <a:ext cx="3960527" cy="489364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If we see this scatter diagram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we may </a:t>
            </a:r>
            <a:r>
              <a:rPr lang="en-US" altLang="ja-JP" sz="2400" b="1" dirty="0">
                <a:solidFill>
                  <a:schemeClr val="bg1"/>
                </a:solidFill>
              </a:rPr>
              <a:t>think that there is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 weak negative correlation.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According to the t-test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of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coefficient, we can confirm that there is a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negative </a:t>
            </a:r>
            <a:r>
              <a:rPr lang="en-US" altLang="ja-JP" sz="2400" b="1" dirty="0">
                <a:solidFill>
                  <a:schemeClr val="bg1"/>
                </a:solidFill>
              </a:rPr>
              <a:t>correlation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value of the correlation coefficient is approximately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-0.24. This absolute measure is not so large I think.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But if upper air is dry, much </a:t>
            </a:r>
            <a:r>
              <a:rPr lang="en-US" altLang="ja-JP" sz="2400" b="1" dirty="0">
                <a:solidFill>
                  <a:srgbClr val="FF0000"/>
                </a:solidFill>
              </a:rPr>
              <a:t>snow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falls. 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436" y="257691"/>
            <a:ext cx="8371116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expresses </a:t>
            </a:r>
            <a:r>
              <a:rPr lang="en-US" altLang="ja-JP" sz="2400" b="1" dirty="0">
                <a:solidFill>
                  <a:prstClr val="black"/>
                </a:solidFill>
              </a:rPr>
              <a:t>the relationship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between the humidity of </a:t>
            </a:r>
            <a:r>
              <a:rPr lang="en-US" altLang="ja-JP" sz="2400" b="1" dirty="0">
                <a:solidFill>
                  <a:prstClr val="black"/>
                </a:solidFill>
              </a:rPr>
              <a:t>upper air and 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amount of snowfall.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4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358724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932048" y="1358724"/>
            <a:ext cx="4320576" cy="45243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If </a:t>
            </a:r>
            <a:r>
              <a:rPr lang="en-US" altLang="ja-JP" sz="2400" b="1" dirty="0">
                <a:solidFill>
                  <a:prstClr val="white"/>
                </a:solidFill>
              </a:rPr>
              <a:t>we see this scatter diagram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, we may </a:t>
            </a:r>
            <a:r>
              <a:rPr lang="en-US" altLang="ja-JP" sz="2400" b="1" dirty="0">
                <a:solidFill>
                  <a:prstClr val="white"/>
                </a:solidFill>
              </a:rPr>
              <a:t>think that there 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weak positive correlation.  </a:t>
            </a:r>
            <a:r>
              <a:rPr lang="en-US" altLang="ja-JP" sz="2400" b="1" dirty="0">
                <a:solidFill>
                  <a:prstClr val="white"/>
                </a:solidFill>
              </a:rPr>
              <a:t>According to the t-test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of 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coefficient, we can confirm that there 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positive </a:t>
            </a:r>
            <a:r>
              <a:rPr lang="en-US" altLang="ja-JP" sz="2400" b="1" dirty="0">
                <a:solidFill>
                  <a:prstClr val="white"/>
                </a:solidFill>
              </a:rPr>
              <a:t>correlation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. The value of  the correlation coefficient is approximately  -0.24. This absolute measure is not so large I think.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But if lower air is wet, much </a:t>
            </a:r>
            <a:r>
              <a:rPr lang="en-US" altLang="ja-JP" sz="2400" b="1" dirty="0">
                <a:solidFill>
                  <a:srgbClr val="FF0000"/>
                </a:solidFill>
              </a:rPr>
              <a:t>snow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falls. 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436" y="257691"/>
            <a:ext cx="8371116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expresses the </a:t>
            </a:r>
            <a:r>
              <a:rPr lang="en-US" altLang="ja-JP" sz="2400" b="1" dirty="0">
                <a:solidFill>
                  <a:prstClr val="black"/>
                </a:solidFill>
              </a:rPr>
              <a:t>relationship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between </a:t>
            </a:r>
            <a:r>
              <a:rPr lang="en-US" altLang="ja-JP" sz="2400" b="1" dirty="0">
                <a:solidFill>
                  <a:prstClr val="black"/>
                </a:solidFill>
              </a:rPr>
              <a:t>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humidity and </a:t>
            </a:r>
            <a:r>
              <a:rPr lang="en-US" altLang="ja-JP" sz="2400" b="1" dirty="0">
                <a:solidFill>
                  <a:prstClr val="black"/>
                </a:solidFill>
              </a:rPr>
              <a:t>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amount of snowfall.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7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358724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8612" y="257691"/>
            <a:ext cx="9143999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expresses </a:t>
            </a:r>
            <a:r>
              <a:rPr lang="en-US" altLang="ja-JP" sz="2400" b="1" dirty="0">
                <a:solidFill>
                  <a:prstClr val="black"/>
                </a:solidFill>
              </a:rPr>
              <a:t>the relationship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between SSI and </a:t>
            </a:r>
            <a:r>
              <a:rPr lang="en-US" altLang="ja-JP" sz="2400" b="1" dirty="0">
                <a:solidFill>
                  <a:prstClr val="black"/>
                </a:solidFill>
              </a:rPr>
              <a:t>the amount 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snowfall.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01964" y="1358724"/>
            <a:ext cx="4823424" cy="26776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 As </a:t>
            </a:r>
            <a:r>
              <a:rPr lang="en-US" altLang="ja-JP" sz="2400" b="1" dirty="0">
                <a:solidFill>
                  <a:schemeClr val="bg1"/>
                </a:solidFill>
              </a:rPr>
              <a:t>the result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t-test </a:t>
            </a:r>
            <a:r>
              <a:rPr lang="en-US" altLang="ja-JP" sz="2400" b="1" dirty="0">
                <a:solidFill>
                  <a:schemeClr val="bg1"/>
                </a:solidFill>
              </a:rPr>
              <a:t>of correlation coefficient, there was unexpectedly not a significant correlation between the values of SSI and the amount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snowfall.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The value of the correlation coefficient is approximately -0.044.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9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691" y="120358"/>
            <a:ext cx="5358765" cy="6612827"/>
          </a:xfrm>
          <a:prstGeom prst="rect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61412" y="526264"/>
            <a:ext cx="45782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The Japanese 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Archipelago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1672" y="5769312"/>
            <a:ext cx="8551140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</a:rPr>
              <a:t>This is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the shape </a:t>
            </a:r>
            <a:r>
              <a:rPr lang="en-US" altLang="ja-JP" sz="2400" b="1" dirty="0">
                <a:solidFill>
                  <a:prstClr val="black"/>
                </a:solidFill>
              </a:rPr>
              <a:t>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the Japanese Islands.</a:t>
            </a:r>
          </a:p>
          <a:p>
            <a:r>
              <a:rPr lang="en-US" altLang="ja-JP" sz="2400" b="1" dirty="0">
                <a:solidFill>
                  <a:prstClr val="black"/>
                </a:solidFill>
              </a:rPr>
              <a:t>Niigata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Prefecture </a:t>
            </a:r>
            <a:r>
              <a:rPr lang="en-US" altLang="ja-JP" sz="2400" b="1" dirty="0">
                <a:solidFill>
                  <a:prstClr val="black"/>
                </a:solidFill>
              </a:rPr>
              <a:t>is situated on the Sea of Japan coast.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2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358724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473" y="257691"/>
            <a:ext cx="7741031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expresses the </a:t>
            </a:r>
            <a:r>
              <a:rPr lang="en-US" altLang="ja-JP" sz="2400" b="1" dirty="0">
                <a:solidFill>
                  <a:prstClr val="black"/>
                </a:solidFill>
              </a:rPr>
              <a:t>relationship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between SSI and the temperature of upper air.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112072" y="1808784"/>
            <a:ext cx="3870516" cy="45243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As the result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t-test </a:t>
            </a:r>
            <a:r>
              <a:rPr lang="en-US" altLang="ja-JP" sz="2400" b="1" dirty="0">
                <a:solidFill>
                  <a:prstClr val="white"/>
                </a:solidFill>
              </a:rPr>
              <a:t>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coefficient, there is a significant correlation between the values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SSI </a:t>
            </a:r>
            <a:r>
              <a:rPr lang="en-US" altLang="ja-JP" sz="2400" b="1" dirty="0">
                <a:solidFill>
                  <a:prstClr val="white"/>
                </a:solidFill>
              </a:rPr>
              <a:t>and the temperature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upper air  </a:t>
            </a:r>
            <a:r>
              <a:rPr lang="en-US" altLang="ja-JP" sz="2400" b="1" dirty="0">
                <a:solidFill>
                  <a:prstClr val="white"/>
                </a:solidFill>
              </a:rPr>
              <a:t>though there was not a correlation between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SSI </a:t>
            </a:r>
            <a:r>
              <a:rPr lang="en-US" altLang="ja-JP" sz="2400" b="1" dirty="0">
                <a:solidFill>
                  <a:prstClr val="white"/>
                </a:solidFill>
              </a:rPr>
              <a:t>and the amount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snowfall.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The value of the correlation coefficient is approximately 0.48. </a:t>
            </a:r>
          </a:p>
        </p:txBody>
      </p:sp>
    </p:spTree>
    <p:extLst>
      <p:ext uri="{BB962C8B-B14F-4D97-AF65-F5344CB8AC3E}">
        <p14:creationId xmlns:p14="http://schemas.microsoft.com/office/powerpoint/2010/main" xmlns="" val="2375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1436" y="188568"/>
            <a:ext cx="855114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 </a:t>
            </a:r>
            <a:r>
              <a:rPr lang="en-US" altLang="ja-JP" sz="3200" b="1" dirty="0"/>
              <a:t>As a result of these </a:t>
            </a:r>
            <a:r>
              <a:rPr lang="en-US" altLang="ja-JP" sz="3200" b="1" dirty="0" smtClean="0"/>
              <a:t>considerations, </a:t>
            </a:r>
            <a:r>
              <a:rPr lang="en-US" altLang="ja-JP" sz="3200" b="1" dirty="0"/>
              <a:t>a prediction of much snow is possible to some extent</a:t>
            </a:r>
            <a:r>
              <a:rPr lang="en-US" altLang="ja-JP" sz="3200" b="1" dirty="0" smtClean="0"/>
              <a:t>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21460" y="2024833"/>
            <a:ext cx="855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●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The </a:t>
            </a:r>
            <a:r>
              <a:rPr lang="en-US" altLang="ja-JP" sz="2800" b="1" dirty="0"/>
              <a:t>temperature of </a:t>
            </a:r>
            <a:r>
              <a:rPr lang="en-US" altLang="ja-JP" sz="2800" b="1" dirty="0" smtClean="0"/>
              <a:t>the upper air is lower than</a:t>
            </a:r>
          </a:p>
          <a:p>
            <a:r>
              <a:rPr lang="en-US" altLang="ja-JP" sz="2800" b="1" dirty="0"/>
              <a:t> </a:t>
            </a:r>
            <a:r>
              <a:rPr lang="en-US" altLang="ja-JP" sz="2800" b="1" dirty="0" smtClean="0"/>
              <a:t>    approximately  </a:t>
            </a:r>
            <a:r>
              <a:rPr lang="en-US" altLang="ja-JP" sz="2800" b="1" dirty="0"/>
              <a:t>-</a:t>
            </a:r>
            <a:r>
              <a:rPr lang="en-US" altLang="ja-JP" sz="2800" b="1" dirty="0" smtClean="0"/>
              <a:t>30 degrees.</a:t>
            </a:r>
            <a:endParaRPr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436" y="1448736"/>
            <a:ext cx="481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＜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Methods of prediction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＞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1346" y="2999812"/>
            <a:ext cx="83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●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Upper </a:t>
            </a:r>
            <a:r>
              <a:rPr lang="en-US" altLang="ja-JP" sz="2800" b="1" dirty="0"/>
              <a:t>air </a:t>
            </a:r>
            <a:r>
              <a:rPr lang="en-US" altLang="ja-JP" sz="2800" b="1" dirty="0" smtClean="0"/>
              <a:t>(the height is about 5500m) is dry.</a:t>
            </a:r>
            <a:endParaRPr lang="ja-JP" altLang="en-US" sz="28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538842" y="3707332"/>
            <a:ext cx="835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●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Lower </a:t>
            </a:r>
            <a:r>
              <a:rPr lang="en-US" altLang="ja-JP" sz="2800" b="1" dirty="0"/>
              <a:t>air </a:t>
            </a:r>
            <a:r>
              <a:rPr lang="en-US" altLang="ja-JP" sz="2800" b="1" dirty="0" smtClean="0"/>
              <a:t>(the height is about 1500m) is wet.</a:t>
            </a:r>
            <a:endParaRPr lang="ja-JP" altLang="en-US" sz="28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8842" y="4419132"/>
            <a:ext cx="8533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※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Though there was </a:t>
            </a:r>
            <a:r>
              <a:rPr lang="en-US" altLang="ja-JP" sz="2800" b="1" dirty="0"/>
              <a:t>no correlation </a:t>
            </a:r>
            <a:r>
              <a:rPr lang="en-US" altLang="ja-JP" sz="2800" b="1" dirty="0" smtClean="0"/>
              <a:t>between</a:t>
            </a:r>
          </a:p>
          <a:p>
            <a:r>
              <a:rPr lang="en-US" altLang="ja-JP" sz="2800" b="1" dirty="0"/>
              <a:t> </a:t>
            </a:r>
            <a:r>
              <a:rPr lang="en-US" altLang="ja-JP" sz="2800" b="1" dirty="0" smtClean="0"/>
              <a:t>    the </a:t>
            </a:r>
            <a:r>
              <a:rPr lang="en-US" altLang="ja-JP" sz="2800" b="1" dirty="0"/>
              <a:t>values </a:t>
            </a:r>
            <a:r>
              <a:rPr lang="en-US" altLang="ja-JP" sz="2800" b="1" dirty="0" smtClean="0"/>
              <a:t>of the SSI </a:t>
            </a:r>
            <a:r>
              <a:rPr lang="en-US" altLang="ja-JP" sz="2800" b="1" dirty="0"/>
              <a:t>and the amount of </a:t>
            </a:r>
            <a:r>
              <a:rPr lang="en-US" altLang="ja-JP" sz="2800" b="1" dirty="0" smtClean="0"/>
              <a:t>snowfall,</a:t>
            </a:r>
          </a:p>
          <a:p>
            <a:r>
              <a:rPr lang="en-US" altLang="ja-JP" sz="2800" b="1" dirty="0" smtClean="0"/>
              <a:t>     there </a:t>
            </a:r>
            <a:r>
              <a:rPr lang="en-US" altLang="ja-JP" sz="2800" b="1" dirty="0"/>
              <a:t>is a </a:t>
            </a:r>
            <a:r>
              <a:rPr lang="en-US" altLang="ja-JP" sz="2800" b="1" dirty="0" smtClean="0"/>
              <a:t>significant </a:t>
            </a:r>
            <a:r>
              <a:rPr lang="en-US" altLang="ja-JP" sz="2800" b="1" dirty="0"/>
              <a:t>correlation between </a:t>
            </a:r>
            <a:r>
              <a:rPr lang="en-US" altLang="ja-JP" sz="2800" b="1" dirty="0" smtClean="0"/>
              <a:t>the SSI</a:t>
            </a:r>
          </a:p>
          <a:p>
            <a:r>
              <a:rPr lang="en-US" altLang="ja-JP" sz="2800" b="1" dirty="0"/>
              <a:t> </a:t>
            </a:r>
            <a:r>
              <a:rPr lang="en-US" altLang="ja-JP" sz="2800" b="1" dirty="0" smtClean="0"/>
              <a:t>    and </a:t>
            </a:r>
            <a:r>
              <a:rPr lang="en-US" altLang="ja-JP" sz="2800" b="1" dirty="0"/>
              <a:t>the </a:t>
            </a:r>
            <a:r>
              <a:rPr lang="en-US" altLang="ja-JP" sz="2800" b="1" dirty="0" smtClean="0"/>
              <a:t>temperature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upper air.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859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9403" y="8543"/>
            <a:ext cx="11742135" cy="68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540" y="1854011"/>
            <a:ext cx="6012192" cy="497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41556" y="5499276"/>
            <a:ext cx="6580182" cy="646331"/>
          </a:xfrm>
          <a:prstGeom prst="rect">
            <a:avLst/>
          </a:prstGeo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prstClr val="white"/>
                </a:solidFill>
              </a:rPr>
              <a:t>The case of a tornado in Tsukuba.</a:t>
            </a:r>
            <a:endParaRPr lang="ja-JP" alt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412" y="728640"/>
            <a:ext cx="8712127" cy="1470025"/>
          </a:xfr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6600" dirty="0" smtClean="0">
                <a:solidFill>
                  <a:schemeClr val="bg1"/>
                </a:solidFill>
              </a:rPr>
              <a:t>Tornadoes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98636" y="2943140"/>
            <a:ext cx="9451260" cy="1754326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</a:rPr>
              <a:t>  I will use </a:t>
            </a:r>
            <a:r>
              <a:rPr lang="en-US" altLang="ja-JP" sz="3600" b="1" dirty="0">
                <a:solidFill>
                  <a:schemeClr val="bg1"/>
                </a:solidFill>
              </a:rPr>
              <a:t>the data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from the </a:t>
            </a:r>
            <a:r>
              <a:rPr lang="en-US" altLang="ja-JP" sz="3600" b="1" dirty="0">
                <a:solidFill>
                  <a:schemeClr val="bg1"/>
                </a:solidFill>
              </a:rPr>
              <a:t>upper air again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. The </a:t>
            </a:r>
            <a:r>
              <a:rPr lang="en-US" altLang="ja-JP" sz="3600" b="1" dirty="0">
                <a:solidFill>
                  <a:schemeClr val="bg1"/>
                </a:solidFill>
              </a:rPr>
              <a:t>data is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from </a:t>
            </a:r>
            <a:r>
              <a:rPr lang="en-US" altLang="ja-JP" sz="3600" b="1" dirty="0">
                <a:solidFill>
                  <a:schemeClr val="bg1"/>
                </a:solidFill>
              </a:rPr>
              <a:t>Tateno in Ibaraki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Prefecture.</a:t>
            </a: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  Tateno </a:t>
            </a:r>
            <a:r>
              <a:rPr lang="en-US" altLang="ja-JP" sz="3600" b="1" dirty="0">
                <a:solidFill>
                  <a:schemeClr val="bg1"/>
                </a:solidFill>
              </a:rPr>
              <a:t>is situated near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Tsukuba </a:t>
            </a:r>
            <a:r>
              <a:rPr lang="en-US" altLang="ja-JP" sz="3600" b="1" dirty="0">
                <a:solidFill>
                  <a:schemeClr val="bg1"/>
                </a:solidFill>
              </a:rPr>
              <a:t>University.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7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78" y="908664"/>
            <a:ext cx="8820684" cy="57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8612" y="257691"/>
            <a:ext cx="9143999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is a scatter diagram about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SSI and the temperature of upper air.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520" y="1898796"/>
            <a:ext cx="7380984" cy="1200329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If </a:t>
            </a:r>
            <a:r>
              <a:rPr lang="en-US" altLang="ja-JP" sz="2400" b="1" dirty="0">
                <a:solidFill>
                  <a:prstClr val="white"/>
                </a:solidFill>
              </a:rPr>
              <a:t>we see the shape of these line graphs, there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may be </a:t>
            </a:r>
            <a:r>
              <a:rPr lang="en-US" altLang="ja-JP" sz="2400" b="1" dirty="0">
                <a:solidFill>
                  <a:prstClr val="white"/>
                </a:solidFill>
              </a:rPr>
              <a:t>a positive correlation between the values of SSI and the temperature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of upper air.</a:t>
            </a:r>
          </a:p>
        </p:txBody>
      </p:sp>
    </p:spTree>
    <p:extLst>
      <p:ext uri="{BB962C8B-B14F-4D97-AF65-F5344CB8AC3E}">
        <p14:creationId xmlns:p14="http://schemas.microsoft.com/office/powerpoint/2010/main" xmlns="" val="13729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10" y="738187"/>
            <a:ext cx="8810978" cy="60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37692" y="257691"/>
            <a:ext cx="8374860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is a scatter diagram about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SSI and the humidity of upper air.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520" y="1877907"/>
            <a:ext cx="7380984" cy="830997"/>
          </a:xfrm>
          <a:prstGeom prst="rect">
            <a:avLst/>
          </a:prstGeom>
          <a:solidFill>
            <a:srgbClr val="002060">
              <a:alpha val="4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Because the shape of the line graph is complicated, it is difficult to judge whether there is a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correlation.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6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96" y="742950"/>
            <a:ext cx="8700580" cy="592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8612" y="257691"/>
            <a:ext cx="9143999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is a scatter diagram about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SSI and the temperature of lower air.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84690" y="5028327"/>
            <a:ext cx="6707766" cy="830997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Though </a:t>
            </a:r>
            <a:r>
              <a:rPr lang="en-US" altLang="ja-JP" sz="2400" b="1" dirty="0">
                <a:solidFill>
                  <a:prstClr val="white"/>
                </a:solidFill>
              </a:rPr>
              <a:t>the shape of the line graph is complicated, </a:t>
            </a:r>
            <a:endParaRPr lang="en-US" altLang="ja-JP" sz="2400" b="1" dirty="0" smtClean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there may be a negative  correlation.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6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20" y="1268712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8612" y="257691"/>
            <a:ext cx="9143999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expresses the relationship between SSI and the temperature of upper air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53386" y="3429000"/>
            <a:ext cx="4429201" cy="2677656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As the result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t-test of the </a:t>
            </a:r>
            <a:r>
              <a:rPr lang="en-US" altLang="ja-JP" sz="2400" b="1" dirty="0">
                <a:solidFill>
                  <a:prstClr val="white"/>
                </a:solidFill>
              </a:rPr>
              <a:t>correlation coefficient, there is a significant correlation between the values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SSI </a:t>
            </a:r>
            <a:r>
              <a:rPr lang="en-US" altLang="ja-JP" sz="2400" b="1" dirty="0">
                <a:solidFill>
                  <a:prstClr val="white"/>
                </a:solidFill>
              </a:rPr>
              <a:t>and the temperature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upper air . The value of the correlation coefficient is approximately 0.35. 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41556" y="4509144"/>
            <a:ext cx="0" cy="82610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701484" y="5319252"/>
            <a:ext cx="2714141" cy="461665"/>
          </a:xfrm>
          <a:prstGeom prst="rect">
            <a:avLst/>
          </a:prstGeom>
          <a:gradFill>
            <a:gsLst>
              <a:gs pos="26250">
                <a:schemeClr val="tx2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A </a:t>
            </a:r>
            <a:r>
              <a:rPr lang="en-US" altLang="ja-JP" sz="2400" b="1" dirty="0"/>
              <a:t>tornado occurred</a:t>
            </a:r>
            <a:r>
              <a:rPr lang="en-US" altLang="ja-JP" dirty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36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231608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424" y="257691"/>
            <a:ext cx="8551140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expresses the relationship between SSI and 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humidity of upper air.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22060" y="3248976"/>
            <a:ext cx="4050540" cy="341632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As </a:t>
            </a:r>
            <a:r>
              <a:rPr lang="en-US" altLang="ja-JP" sz="2400" b="1" dirty="0">
                <a:solidFill>
                  <a:prstClr val="white"/>
                </a:solidFill>
              </a:rPr>
              <a:t>the result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t-test </a:t>
            </a:r>
            <a:r>
              <a:rPr lang="en-US" altLang="ja-JP" sz="2400" b="1" dirty="0">
                <a:solidFill>
                  <a:prstClr val="white"/>
                </a:solidFill>
              </a:rPr>
              <a:t>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coefficient, there 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not a </a:t>
            </a:r>
            <a:r>
              <a:rPr lang="en-US" altLang="ja-JP" sz="2400" b="1" dirty="0">
                <a:solidFill>
                  <a:prstClr val="white"/>
                </a:solidFill>
              </a:rPr>
              <a:t>significant correlation between the values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SSI </a:t>
            </a:r>
            <a:r>
              <a:rPr lang="en-US" altLang="ja-JP" sz="2400" b="1" dirty="0">
                <a:solidFill>
                  <a:prstClr val="white"/>
                </a:solidFill>
              </a:rPr>
              <a:t>and the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humidity </a:t>
            </a:r>
            <a:r>
              <a:rPr lang="en-US" altLang="ja-JP" sz="2400" b="1" dirty="0">
                <a:solidFill>
                  <a:prstClr val="white"/>
                </a:solidFill>
              </a:rPr>
              <a:t>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upper air 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value of the correlation coefficient is approximately 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-0.12. 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183385" y="3260581"/>
            <a:ext cx="0" cy="43845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431448" y="2798916"/>
            <a:ext cx="3001078" cy="461665"/>
          </a:xfrm>
          <a:prstGeom prst="rect">
            <a:avLst/>
          </a:prstGeom>
          <a:gradFill>
            <a:gsLst>
              <a:gs pos="26250">
                <a:schemeClr val="tx2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The </a:t>
            </a:r>
            <a:r>
              <a:rPr lang="en-US" altLang="ja-JP" sz="2400" b="1" dirty="0"/>
              <a:t>tornado occurred</a:t>
            </a:r>
            <a:r>
              <a:rPr lang="en-US" altLang="ja-JP" dirty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68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20" y="1268712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8612" y="257691"/>
            <a:ext cx="9143999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</a:rPr>
              <a:t>This scatter diagram expresses the relationship between SSI and the temperature 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lower </a:t>
            </a:r>
            <a:r>
              <a:rPr lang="en-US" altLang="ja-JP" sz="2400" b="1" dirty="0">
                <a:solidFill>
                  <a:prstClr val="black"/>
                </a:solidFill>
              </a:rPr>
              <a:t>air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.</a:t>
            </a:r>
            <a:endParaRPr lang="en-US" altLang="ja-JP" sz="2400" b="1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12072" y="3338988"/>
            <a:ext cx="3960528" cy="341632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As the result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t-test </a:t>
            </a:r>
            <a:r>
              <a:rPr lang="en-US" altLang="ja-JP" sz="2400" b="1" dirty="0">
                <a:solidFill>
                  <a:prstClr val="white"/>
                </a:solidFill>
              </a:rPr>
              <a:t>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coefficient, there is a significant correlation between the values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SSI </a:t>
            </a:r>
            <a:r>
              <a:rPr lang="en-US" altLang="ja-JP" sz="2400" b="1" dirty="0">
                <a:solidFill>
                  <a:prstClr val="white"/>
                </a:solidFill>
              </a:rPr>
              <a:t>and the temperature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lower air.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The value of the correlation coefficient is approximately 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-0.46. 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241556" y="3789048"/>
            <a:ext cx="0" cy="45006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21460" y="4239108"/>
            <a:ext cx="3001078" cy="461665"/>
          </a:xfrm>
          <a:prstGeom prst="rect">
            <a:avLst/>
          </a:prstGeom>
          <a:gradFill>
            <a:gsLst>
              <a:gs pos="26250">
                <a:schemeClr val="tx2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The </a:t>
            </a:r>
            <a:r>
              <a:rPr lang="en-US" altLang="ja-JP" sz="2400" b="1" dirty="0"/>
              <a:t>tornado occurred</a:t>
            </a:r>
            <a:r>
              <a:rPr lang="en-US" altLang="ja-JP" dirty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5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1436" y="188568"/>
            <a:ext cx="855114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 </a:t>
            </a:r>
            <a:r>
              <a:rPr lang="en-US" altLang="ja-JP" sz="3200" b="1" dirty="0">
                <a:solidFill>
                  <a:prstClr val="black"/>
                </a:solidFill>
              </a:rPr>
              <a:t>As a result of these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considerations, </a:t>
            </a:r>
            <a:r>
              <a:rPr lang="en-US" altLang="ja-JP" sz="3200" b="1" dirty="0">
                <a:solidFill>
                  <a:prstClr val="black"/>
                </a:solidFill>
              </a:rPr>
              <a:t>a prediction 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a tornado is a little difficult. But, …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21460" y="2024833"/>
            <a:ext cx="855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●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</a:rPr>
              <a:t>A tornado is easy to be generated so that a value of </a:t>
            </a:r>
            <a:endParaRPr lang="en-US" altLang="ja-JP" sz="2800" b="1" dirty="0" smtClean="0">
              <a:solidFill>
                <a:prstClr val="black"/>
              </a:solidFill>
            </a:endParaRP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the </a:t>
            </a:r>
            <a:r>
              <a:rPr lang="en-US" altLang="ja-JP" sz="2800" b="1" dirty="0">
                <a:solidFill>
                  <a:prstClr val="black"/>
                </a:solidFill>
              </a:rPr>
              <a:t>SSI is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small.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436" y="1448736"/>
            <a:ext cx="481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＜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Methods of prediction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＞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8842" y="2995792"/>
            <a:ext cx="835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●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Lower </a:t>
            </a:r>
            <a:r>
              <a:rPr lang="en-US" altLang="ja-JP" sz="2800" b="1" dirty="0">
                <a:solidFill>
                  <a:prstClr val="black"/>
                </a:solidFill>
              </a:rPr>
              <a:t>air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(the height is about 1500m) is wet.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842" y="3699036"/>
            <a:ext cx="85337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※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</a:rPr>
              <a:t>When a tornado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occurs, </a:t>
            </a:r>
            <a:r>
              <a:rPr lang="en-US" altLang="ja-JP" sz="2800" b="1" dirty="0">
                <a:solidFill>
                  <a:prstClr val="black"/>
                </a:solidFill>
              </a:rPr>
              <a:t>we can predict that the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SSI's </a:t>
            </a:r>
            <a:r>
              <a:rPr lang="en-US" altLang="ja-JP" sz="2800" b="1" dirty="0">
                <a:solidFill>
                  <a:prstClr val="black"/>
                </a:solidFill>
              </a:rPr>
              <a:t>value was low. But when the SSI's value is low, </a:t>
            </a:r>
            <a:endParaRPr lang="en-US" altLang="ja-JP" sz="2800" b="1" dirty="0" smtClean="0">
              <a:solidFill>
                <a:prstClr val="black"/>
              </a:solidFill>
            </a:endParaRP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it </a:t>
            </a:r>
            <a:r>
              <a:rPr lang="en-US" altLang="ja-JP" sz="2800" b="1" dirty="0">
                <a:solidFill>
                  <a:prstClr val="black"/>
                </a:solidFill>
              </a:rPr>
              <a:t>is difficult to predict whether a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tornado will occur.</a:t>
            </a:r>
          </a:p>
        </p:txBody>
      </p:sp>
    </p:spTree>
    <p:extLst>
      <p:ext uri="{BB962C8B-B14F-4D97-AF65-F5344CB8AC3E}">
        <p14:creationId xmlns:p14="http://schemas.microsoft.com/office/powerpoint/2010/main" xmlns="" val="4289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0" y="1294674"/>
            <a:ext cx="9003506" cy="4850130"/>
          </a:xfrm>
          <a:prstGeom prst="rect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61412" y="526264"/>
            <a:ext cx="381867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002060"/>
                </a:solidFill>
              </a:rPr>
              <a:t>Ｎｉｉｇａｔａ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P</a:t>
            </a:r>
            <a:r>
              <a:rPr lang="ja-JP" altLang="en-US" sz="3200" b="1" dirty="0" smtClean="0">
                <a:solidFill>
                  <a:srgbClr val="002060"/>
                </a:solidFill>
              </a:rPr>
              <a:t>ｒｅｆｅｃｔｕｒｅ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412712" y="3467699"/>
            <a:ext cx="202376" cy="2023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5448" y="3248976"/>
            <a:ext cx="159691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prstClr val="black"/>
                </a:solidFill>
              </a:rPr>
              <a:t>Ｉｒｉｈｉｒｏｓｅ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472" y="4995229"/>
            <a:ext cx="7921056" cy="954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prstClr val="black"/>
                </a:solidFill>
              </a:rPr>
              <a:t>Irihirose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</a:rPr>
              <a:t>is a mountain village in Niigata Prefecture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altLang="ja-JP" sz="2800" b="1" dirty="0" smtClean="0">
                <a:solidFill>
                  <a:prstClr val="black"/>
                </a:solidFill>
              </a:rPr>
              <a:t>In this village, there is a lot of snowfall.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0" y="1294674"/>
            <a:ext cx="9003506" cy="4850130"/>
          </a:xfrm>
          <a:prstGeom prst="rect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61412" y="526264"/>
            <a:ext cx="381867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002060"/>
                </a:solidFill>
              </a:rPr>
              <a:t>Ｎｉｉｇａｔａ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P</a:t>
            </a:r>
            <a:r>
              <a:rPr lang="ja-JP" altLang="en-US" sz="3200" b="1" dirty="0" smtClean="0">
                <a:solidFill>
                  <a:srgbClr val="002060"/>
                </a:solidFill>
              </a:rPr>
              <a:t>ｒｅｆｅｃｔｕｒｅ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412712" y="3467699"/>
            <a:ext cx="202376" cy="2023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5448" y="3248976"/>
            <a:ext cx="159691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prstClr val="black"/>
                </a:solidFill>
              </a:rPr>
              <a:t>Ｉｒｉｈｉｒｏｓｅ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354" y="2618892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29643" y="2469994"/>
            <a:ext cx="132427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 smtClean="0">
                <a:solidFill>
                  <a:prstClr val="black"/>
                </a:solidFill>
              </a:rPr>
              <a:t>Wajima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448" y="1448736"/>
            <a:ext cx="7561008" cy="9541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</a:rPr>
              <a:t>I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will explain </a:t>
            </a:r>
            <a:r>
              <a:rPr lang="en-US" altLang="ja-JP" sz="2800" b="1" dirty="0">
                <a:solidFill>
                  <a:prstClr val="black"/>
                </a:solidFill>
              </a:rPr>
              <a:t>about the temperature of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a 500hPa </a:t>
            </a:r>
            <a:r>
              <a:rPr lang="en-US" altLang="ja-JP" sz="2800" b="1" dirty="0">
                <a:solidFill>
                  <a:prstClr val="black"/>
                </a:solidFill>
              </a:rPr>
              <a:t>isopiestic surface later, this is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data from </a:t>
            </a:r>
            <a:r>
              <a:rPr lang="en-US" altLang="ja-JP" sz="2800" b="1" dirty="0" err="1" smtClean="0">
                <a:solidFill>
                  <a:prstClr val="black"/>
                </a:solidFill>
              </a:rPr>
              <a:t>Wajima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2楽しく学ぶやさしい天気予報活用術\2012ppt\06気象衛星画像の見方\ryuhy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20" y="1349501"/>
            <a:ext cx="7093242" cy="53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31448" y="188568"/>
            <a:ext cx="819109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002060"/>
                </a:solidFill>
              </a:rPr>
              <a:t>　　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This is the </a:t>
            </a:r>
            <a:r>
              <a:rPr lang="en-US" altLang="ja-JP" sz="3200" b="1" dirty="0">
                <a:solidFill>
                  <a:srgbClr val="002060"/>
                </a:solidFill>
              </a:rPr>
              <a:t>line-formed 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cloud</a:t>
            </a:r>
            <a:endParaRPr lang="ja-JP" altLang="en-US" sz="3200" b="1" dirty="0" smtClean="0">
              <a:solidFill>
                <a:srgbClr val="002060"/>
              </a:solidFill>
            </a:endParaRPr>
          </a:p>
          <a:p>
            <a:r>
              <a:rPr lang="ja-JP" altLang="en-US" sz="3200" b="1" dirty="0" smtClean="0">
                <a:solidFill>
                  <a:srgbClr val="002060"/>
                </a:solidFill>
              </a:rPr>
              <a:t>　　　　　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which </a:t>
            </a:r>
            <a:r>
              <a:rPr lang="en-US" altLang="ja-JP" sz="3200" b="1" dirty="0">
                <a:solidFill>
                  <a:srgbClr val="002060"/>
                </a:solidFill>
              </a:rPr>
              <a:t>occurs 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in </a:t>
            </a:r>
            <a:r>
              <a:rPr lang="en-US" altLang="ja-JP" sz="3200" b="1" dirty="0">
                <a:solidFill>
                  <a:srgbClr val="002060"/>
                </a:solidFill>
              </a:rPr>
              <a:t>the Sea of 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Japan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413" y="4869192"/>
            <a:ext cx="8821176" cy="19389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prstClr val="black"/>
                </a:solidFill>
              </a:rPr>
              <a:t>　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The </a:t>
            </a:r>
            <a:r>
              <a:rPr lang="en-US" altLang="ja-JP" sz="2400" b="1" dirty="0">
                <a:solidFill>
                  <a:prstClr val="black"/>
                </a:solidFill>
              </a:rPr>
              <a:t>Sea of Japan is warm even in winter. This is because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of the </a:t>
            </a:r>
          </a:p>
          <a:p>
            <a:r>
              <a:rPr lang="en-US" altLang="ja-JP" sz="2400" b="1" dirty="0" smtClean="0">
                <a:solidFill>
                  <a:prstClr val="black"/>
                </a:solidFill>
              </a:rPr>
              <a:t>Tsushima </a:t>
            </a:r>
            <a:r>
              <a:rPr lang="en-US" altLang="ja-JP" sz="2400" b="1" dirty="0">
                <a:solidFill>
                  <a:prstClr val="black"/>
                </a:solidFill>
              </a:rPr>
              <a:t>warm current flows. </a:t>
            </a:r>
          </a:p>
          <a:p>
            <a:r>
              <a:rPr lang="ja-JP" altLang="en-US" sz="2400" b="1" dirty="0" smtClean="0">
                <a:solidFill>
                  <a:prstClr val="black"/>
                </a:solidFill>
              </a:rPr>
              <a:t>　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In </a:t>
            </a:r>
            <a:r>
              <a:rPr lang="en-US" altLang="ja-JP" sz="2400" b="1" dirty="0">
                <a:solidFill>
                  <a:prstClr val="black"/>
                </a:solidFill>
              </a:rPr>
              <a:t>contrast, a seasonal wind in winter from the Eurasian Continent is very cold. </a:t>
            </a:r>
            <a:r>
              <a:rPr lang="ja-JP" altLang="en-US" sz="2400" b="1" dirty="0">
                <a:solidFill>
                  <a:prstClr val="black"/>
                </a:solidFill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The </a:t>
            </a:r>
            <a:r>
              <a:rPr lang="en-US" altLang="ja-JP" sz="2400" b="1" dirty="0">
                <a:solidFill>
                  <a:prstClr val="black"/>
                </a:solidFill>
              </a:rPr>
              <a:t>steam which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evaporates </a:t>
            </a:r>
            <a:r>
              <a:rPr lang="en-US" altLang="ja-JP" sz="2400" b="1" dirty="0">
                <a:solidFill>
                  <a:prstClr val="black"/>
                </a:solidFill>
              </a:rPr>
              <a:t>from the Sea of Japan condenses, and it snows.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121940" y="3429000"/>
            <a:ext cx="1080144" cy="117015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11472" y="3552413"/>
            <a:ext cx="393671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Tsushima warm current flows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0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424" y="188568"/>
            <a:ext cx="846112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</a:rPr>
              <a:t>What are the elements of an atmospheric stability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？</a:t>
            </a:r>
            <a:endParaRPr lang="ja-JP" alt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21460" y="1568415"/>
            <a:ext cx="8101080" cy="240065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altLang="ja-JP" sz="3000" b="1" dirty="0" smtClean="0"/>
              <a:t>  If atmospheric </a:t>
            </a:r>
            <a:r>
              <a:rPr lang="en-US" altLang="ja-JP" sz="3000" b="1" dirty="0"/>
              <a:t>stability of the sky is </a:t>
            </a:r>
            <a:r>
              <a:rPr lang="en-US" altLang="ja-JP" sz="3000" b="1" dirty="0" smtClean="0"/>
              <a:t>not good, </a:t>
            </a:r>
            <a:r>
              <a:rPr lang="en-US" altLang="ja-JP" sz="3000" b="1" dirty="0"/>
              <a:t>a lot of snow </a:t>
            </a:r>
            <a:r>
              <a:rPr lang="en-US" altLang="ja-JP" sz="3000" b="1" dirty="0" smtClean="0"/>
              <a:t>will fall.</a:t>
            </a:r>
          </a:p>
          <a:p>
            <a:r>
              <a:rPr lang="en-US" altLang="ja-JP" sz="3000" b="1" dirty="0"/>
              <a:t>  There are some </a:t>
            </a:r>
            <a:r>
              <a:rPr lang="en-US" altLang="ja-JP" sz="3000" b="1" dirty="0" smtClean="0"/>
              <a:t>factors that affect </a:t>
            </a:r>
            <a:r>
              <a:rPr lang="en-US" altLang="ja-JP" sz="3000" b="1" dirty="0"/>
              <a:t>atmospheric stability. Especially, we </a:t>
            </a:r>
            <a:r>
              <a:rPr lang="en-US" altLang="ja-JP" sz="3000" b="1" dirty="0" smtClean="0"/>
              <a:t>want to focus on </a:t>
            </a:r>
            <a:r>
              <a:rPr lang="en-US" altLang="ja-JP" sz="3000" b="1" dirty="0"/>
              <a:t>two </a:t>
            </a:r>
            <a:r>
              <a:rPr lang="en-US" altLang="ja-JP" sz="3000" b="1" dirty="0" smtClean="0"/>
              <a:t>factors today.</a:t>
            </a:r>
            <a:endParaRPr lang="ja-JP" altLang="en-US" sz="3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401844" y="4905144"/>
            <a:ext cx="251208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humidity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61772" y="4072684"/>
            <a:ext cx="612081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FF0000"/>
                </a:solidFill>
              </a:rPr>
              <a:t>the temperature </a:t>
            </a:r>
            <a:r>
              <a:rPr lang="en-US" altLang="ja-JP" sz="3600" b="1" dirty="0">
                <a:solidFill>
                  <a:srgbClr val="FF0000"/>
                </a:solidFill>
              </a:rPr>
              <a:t>of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the cold air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1496" y="409503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31448" y="4072684"/>
            <a:ext cx="315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The first is, …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1448" y="4905144"/>
            <a:ext cx="3150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The 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second </a:t>
            </a:r>
            <a:r>
              <a:rPr lang="en-US" altLang="ja-JP" sz="3200" b="1" dirty="0">
                <a:solidFill>
                  <a:schemeClr val="bg1"/>
                </a:solidFill>
              </a:rPr>
              <a:t>is, …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2986" y="5682226"/>
            <a:ext cx="8559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</a:rPr>
              <a:t>We can get these data from the homepage of the</a:t>
            </a:r>
          </a:p>
          <a:p>
            <a:r>
              <a:rPr lang="en-US" altLang="ja-JP" sz="3200" b="1" dirty="0" smtClean="0">
                <a:solidFill>
                  <a:schemeClr val="bg1"/>
                </a:solidFill>
              </a:rPr>
              <a:t>Japan Meteorological Agency.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41676" y="998676"/>
            <a:ext cx="2340312" cy="414055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49000">
                <a:schemeClr val="tx2">
                  <a:lumMod val="60000"/>
                  <a:lumOff val="40000"/>
                </a:schemeClr>
              </a:gs>
              <a:gs pos="88000">
                <a:srgbClr val="FF66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448" y="188568"/>
            <a:ext cx="81010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What are the elements of atmospheric stability</a:t>
            </a:r>
            <a:r>
              <a:rPr lang="ja-JP" altLang="en-US" sz="2800" b="1" dirty="0" smtClean="0">
                <a:solidFill>
                  <a:srgbClr val="002060"/>
                </a:solidFill>
              </a:rPr>
              <a:t>？</a:t>
            </a:r>
            <a:endParaRPr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1496" y="355203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52487" y="998676"/>
            <a:ext cx="1718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prstClr val="white"/>
                </a:solidFill>
              </a:rPr>
              <a:t>Cold air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92216" y="1003621"/>
            <a:ext cx="2340312" cy="41405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9000">
                <a:srgbClr val="FF66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867306" y="4146170"/>
            <a:ext cx="990132" cy="9901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816766" y="4146170"/>
            <a:ext cx="990132" cy="9901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矢印 15"/>
          <p:cNvSpPr/>
          <p:nvPr/>
        </p:nvSpPr>
        <p:spPr>
          <a:xfrm>
            <a:off x="2883616" y="3552038"/>
            <a:ext cx="856432" cy="63008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867306" y="2615966"/>
            <a:ext cx="990132" cy="99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816766" y="2616393"/>
            <a:ext cx="990132" cy="9901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矢印 19"/>
          <p:cNvSpPr/>
          <p:nvPr/>
        </p:nvSpPr>
        <p:spPr>
          <a:xfrm>
            <a:off x="6934156" y="3528812"/>
            <a:ext cx="856432" cy="63008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581868" y="3744345"/>
            <a:ext cx="124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Rise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632408" y="3744345"/>
            <a:ext cx="124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Rise</a:t>
            </a:r>
            <a:endParaRPr lang="ja-JP" altLang="en-US" dirty="0"/>
          </a:p>
        </p:txBody>
      </p:sp>
      <p:sp>
        <p:nvSpPr>
          <p:cNvPr id="22" name="上矢印 21"/>
          <p:cNvSpPr/>
          <p:nvPr/>
        </p:nvSpPr>
        <p:spPr>
          <a:xfrm>
            <a:off x="2883616" y="2064128"/>
            <a:ext cx="856432" cy="63008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250300" y="2214141"/>
            <a:ext cx="1241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Rise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6705894" y="2121203"/>
            <a:ext cx="1916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Doesn’t Rise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11472" y="2525954"/>
            <a:ext cx="22921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Because it </a:t>
            </a:r>
            <a:r>
              <a:rPr lang="en-US" altLang="ja-JP" sz="2400" b="1" dirty="0">
                <a:solidFill>
                  <a:srgbClr val="FF0000"/>
                </a:solidFill>
              </a:rPr>
              <a:t>is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lighter </a:t>
            </a:r>
            <a:r>
              <a:rPr lang="en-US" altLang="ja-JP" sz="2400" b="1" dirty="0">
                <a:solidFill>
                  <a:srgbClr val="FF0000"/>
                </a:solidFill>
              </a:rPr>
              <a:t>than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2400" b="1" dirty="0">
                <a:solidFill>
                  <a:srgbClr val="FF0000"/>
                </a:solidFill>
              </a:rPr>
              <a:t>air of the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circumference,…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739256" y="2536375"/>
            <a:ext cx="22921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Because it </a:t>
            </a:r>
            <a:r>
              <a:rPr lang="en-US" altLang="ja-JP" sz="2400" b="1" dirty="0">
                <a:solidFill>
                  <a:srgbClr val="FF0000"/>
                </a:solidFill>
              </a:rPr>
              <a:t>is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heavier </a:t>
            </a:r>
            <a:r>
              <a:rPr lang="en-US" altLang="ja-JP" sz="2400" b="1" dirty="0">
                <a:solidFill>
                  <a:srgbClr val="FF0000"/>
                </a:solidFill>
              </a:rPr>
              <a:t>than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2400" b="1" dirty="0">
                <a:solidFill>
                  <a:srgbClr val="FF0000"/>
                </a:solidFill>
              </a:rPr>
              <a:t>air of the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circumference,…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6582" y="4410403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Mass of air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35313" y="440963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Mass of air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41594" y="5144173"/>
            <a:ext cx="140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Stability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11361" y="5145652"/>
            <a:ext cx="166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Instability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51424" y="5589288"/>
            <a:ext cx="8821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  The </a:t>
            </a:r>
            <a:r>
              <a:rPr lang="en-US" altLang="ja-JP" sz="2400" b="1" dirty="0"/>
              <a:t>water vapor in the air becomes saturated and condensation begins.</a:t>
            </a:r>
            <a:r>
              <a:rPr lang="en-US" altLang="ja-JP" sz="2400" b="1" dirty="0">
                <a:solidFill>
                  <a:srgbClr val="FF0000"/>
                </a:solidFill>
              </a:rPr>
              <a:t> If there is much water vapor, </a:t>
            </a:r>
            <a:r>
              <a:rPr lang="en-US" altLang="ja-JP" sz="2400" b="1" dirty="0"/>
              <a:t>much rain or snow </a:t>
            </a:r>
            <a:r>
              <a:rPr lang="en-US" altLang="ja-JP" sz="2400" b="1" dirty="0" smtClean="0"/>
              <a:t>falls.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Much </a:t>
            </a:r>
            <a:r>
              <a:rPr lang="en-US" altLang="ja-JP" sz="2400" b="1" dirty="0">
                <a:solidFill>
                  <a:srgbClr val="FF0000"/>
                </a:solidFill>
              </a:rPr>
              <a:t>water vapor means that the rate of humidity is high.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583867" y="1988808"/>
            <a:ext cx="1377785" cy="3600480"/>
            <a:chOff x="583867" y="1988808"/>
            <a:chExt cx="1377785" cy="3600480"/>
          </a:xfrm>
        </p:grpSpPr>
        <p:cxnSp>
          <p:nvCxnSpPr>
            <p:cNvPr id="33" name="直線矢印コネクタ 32"/>
            <p:cNvCxnSpPr/>
            <p:nvPr/>
          </p:nvCxnSpPr>
          <p:spPr>
            <a:xfrm flipV="1">
              <a:off x="611472" y="1988808"/>
              <a:ext cx="0" cy="360048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583867" y="1988808"/>
              <a:ext cx="137778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正方形/長方形 37"/>
          <p:cNvSpPr/>
          <p:nvPr/>
        </p:nvSpPr>
        <p:spPr>
          <a:xfrm>
            <a:off x="3401844" y="1448736"/>
            <a:ext cx="2259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This mass of air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continue to rise.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273140" y="1418020"/>
            <a:ext cx="216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This mass of air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doesn’t rise.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8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619"/>
            <a:ext cx="8823103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5"/>
          <p:cNvSpPr txBox="1"/>
          <p:nvPr/>
        </p:nvSpPr>
        <p:spPr>
          <a:xfrm>
            <a:off x="341436" y="869208"/>
            <a:ext cx="8551140" cy="15696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>
                <a:solidFill>
                  <a:prstClr val="black"/>
                </a:solidFill>
              </a:rPr>
              <a:t> This graph shows the relationship </a:t>
            </a:r>
            <a:r>
              <a:rPr lang="en-US" altLang="ja-JP" sz="2400" b="1" dirty="0">
                <a:solidFill>
                  <a:prstClr val="black"/>
                </a:solidFill>
              </a:rPr>
              <a:t>between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the temperature </a:t>
            </a:r>
            <a:r>
              <a:rPr lang="en-US" altLang="ja-JP" sz="2400" b="1" dirty="0">
                <a:solidFill>
                  <a:prstClr val="black"/>
                </a:solidFill>
              </a:rPr>
              <a:t>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 500hPa isopiestic surface and </a:t>
            </a:r>
            <a:r>
              <a:rPr lang="en-US" altLang="ja-JP" sz="2400" b="1" dirty="0">
                <a:solidFill>
                  <a:prstClr val="black"/>
                </a:solidFill>
              </a:rPr>
              <a:t>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snowfall at 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Irihirose</a:t>
            </a:r>
            <a:r>
              <a:rPr lang="en-US" altLang="ja-JP" sz="2400" b="1" dirty="0">
                <a:solidFill>
                  <a:prstClr val="black"/>
                </a:solidFill>
              </a:rPr>
              <a:t>.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This graph</a:t>
            </a:r>
          </a:p>
          <a:p>
            <a:r>
              <a:rPr lang="en-US" altLang="ja-JP" sz="2400" b="1" dirty="0" smtClean="0">
                <a:solidFill>
                  <a:prstClr val="black"/>
                </a:solidFill>
              </a:rPr>
              <a:t>shows the period </a:t>
            </a:r>
            <a:r>
              <a:rPr lang="en-US" altLang="ja-JP" sz="2400" b="1" dirty="0">
                <a:solidFill>
                  <a:prstClr val="black"/>
                </a:solidFill>
              </a:rPr>
              <a:t>from December, 2011 to February, 2012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altLang="ja-JP" sz="2400" b="1" dirty="0">
                <a:solidFill>
                  <a:prstClr val="black"/>
                </a:solidFill>
              </a:rPr>
              <a:t> The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height </a:t>
            </a:r>
            <a:r>
              <a:rPr lang="en-US" altLang="ja-JP" sz="2400" b="1" dirty="0">
                <a:solidFill>
                  <a:prstClr val="black"/>
                </a:solidFill>
              </a:rPr>
              <a:t>of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 500hPa </a:t>
            </a:r>
            <a:r>
              <a:rPr lang="en-US" altLang="ja-JP" sz="2400" b="1" dirty="0">
                <a:solidFill>
                  <a:prstClr val="black"/>
                </a:solidFill>
              </a:rPr>
              <a:t>isopiestic surface is about 5500m. </a:t>
            </a:r>
          </a:p>
        </p:txBody>
      </p:sp>
    </p:spTree>
    <p:extLst>
      <p:ext uri="{BB962C8B-B14F-4D97-AF65-F5344CB8AC3E}">
        <p14:creationId xmlns:p14="http://schemas.microsoft.com/office/powerpoint/2010/main" xmlns="" val="37377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619"/>
            <a:ext cx="8823103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31568" y="1337835"/>
            <a:ext cx="6120816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 If the temperature is lower than -30</a:t>
            </a:r>
            <a:r>
              <a:rPr lang="ja-JP" altLang="en-US" sz="2400" b="1" dirty="0">
                <a:solidFill>
                  <a:prstClr val="black"/>
                </a:solidFill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degrees, </a:t>
            </a:r>
          </a:p>
          <a:p>
            <a:r>
              <a:rPr lang="en-US" altLang="ja-JP" sz="2400" b="1" dirty="0" smtClean="0">
                <a:solidFill>
                  <a:prstClr val="black"/>
                </a:solidFill>
              </a:rPr>
              <a:t>there is a tendency for much snow to fall</a:t>
            </a:r>
            <a:r>
              <a:rPr lang="en-US" altLang="ja-JP" sz="2400" b="1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899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1574</Words>
  <Application>Microsoft Office PowerPoint</Application>
  <PresentationFormat>画面に合わせる (4:3)</PresentationFormat>
  <Paragraphs>150</Paragraphs>
  <Slides>29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1_Office ​​テーマ</vt:lpstr>
      <vt:lpstr>The Usage of Snowfall’s Data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Tornadoes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IWAKUNI</cp:lastModifiedBy>
  <cp:revision>176</cp:revision>
  <dcterms:created xsi:type="dcterms:W3CDTF">2013-01-26T12:54:37Z</dcterms:created>
  <dcterms:modified xsi:type="dcterms:W3CDTF">2013-02-12T04:50:34Z</dcterms:modified>
</cp:coreProperties>
</file>